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  <p:sldMasterId id="2147483670" r:id="rId5"/>
    <p:sldMasterId id="2147483681" r:id="rId6"/>
  </p:sldMasterIdLst>
  <p:notesMasterIdLst>
    <p:notesMasterId r:id="rId9"/>
  </p:notesMasterIdLst>
  <p:sldIdLst>
    <p:sldId id="2717" r:id="rId7"/>
    <p:sldId id="2740" r:id="rId8"/>
  </p:sldIdLst>
  <p:sldSz cx="12192000" cy="6858000"/>
  <p:notesSz cx="7010400" cy="9296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0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2" name="Jocelyn Keegan" initials="JK" lastIdx="41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6" clrIdx="2">
    <p:extLst>
      <p:ext uri="{19B8F6BF-5375-455C-9EA6-DF929625EA0E}">
        <p15:presenceInfo xmlns:p15="http://schemas.microsoft.com/office/powerpoint/2012/main" userId="Kathy Moncel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A3"/>
    <a:srgbClr val="FDC089"/>
    <a:srgbClr val="A91F24"/>
    <a:srgbClr val="384049"/>
    <a:srgbClr val="CC0505"/>
    <a:srgbClr val="8899A9"/>
    <a:srgbClr val="2A323A"/>
    <a:srgbClr val="ADBDD4"/>
    <a:srgbClr val="708498"/>
    <a:srgbClr val="F5F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2" autoAdjust="0"/>
    <p:restoredTop sz="94694"/>
  </p:normalViewPr>
  <p:slideViewPr>
    <p:cSldViewPr snapToGrid="0">
      <p:cViewPr varScale="1">
        <p:scale>
          <a:sx n="154" d="100"/>
          <a:sy n="154" d="100"/>
        </p:scale>
        <p:origin x="8088" y="132"/>
      </p:cViewPr>
      <p:guideLst>
        <p:guide pos="720"/>
        <p:guide orient="horz" pos="132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FF556ABD-BC43-4650-875E-18DE8C77196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463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CDex – post-payment review as example</a:t>
            </a:r>
          </a:p>
          <a:p>
            <a:pPr>
              <a:buFontTx/>
              <a:buChar char="-"/>
            </a:pPr>
            <a:r>
              <a:rPr lang="en-US"/>
              <a:t>Payer initiates a request for information to support post-payment review after patient has been seen claim submitted, claim paid</a:t>
            </a:r>
          </a:p>
          <a:p>
            <a:pPr>
              <a:buFontTx/>
              <a:buChar char="-"/>
            </a:pPr>
            <a:r>
              <a:rPr lang="en-US"/>
              <a:t>Payer specifies structured data they want to request (e.g., HbA1C), H&amp;P, Progress Note = based on specific code</a:t>
            </a:r>
          </a:p>
          <a:p>
            <a:pPr>
              <a:buFontTx/>
              <a:buChar char="-"/>
            </a:pPr>
            <a:r>
              <a:rPr lang="en-US"/>
              <a:t>Package in FHIR bundle</a:t>
            </a:r>
          </a:p>
          <a:p>
            <a:pPr>
              <a:buFontTx/>
              <a:buChar char="-"/>
            </a:pPr>
            <a:r>
              <a:rPr lang="en-US"/>
              <a:t>Provider system retrieves all that clinical information using FHIR</a:t>
            </a:r>
          </a:p>
          <a:p>
            <a:pPr>
              <a:buFontTx/>
              <a:buChar char="-"/>
            </a:pPr>
            <a:r>
              <a:rPr lang="en-US"/>
              <a:t>CDex request represents all the queries the provider EHR would execute</a:t>
            </a:r>
          </a:p>
          <a:p>
            <a:pPr>
              <a:buFontTx/>
              <a:buChar char="-"/>
            </a:pPr>
            <a:r>
              <a:rPr lang="en-US"/>
              <a:t>Show UI with data that will be bundled up and sent</a:t>
            </a:r>
          </a:p>
          <a:p>
            <a:pPr>
              <a:buFontTx/>
              <a:buChar char="-"/>
            </a:pPr>
            <a:r>
              <a:rPr lang="en-US"/>
              <a:t>Acknowledge and send via FHIR to payer</a:t>
            </a:r>
          </a:p>
          <a:p>
            <a:pPr>
              <a:buFontTx/>
              <a:buChar char="-"/>
            </a:pPr>
            <a:r>
              <a:rPr lang="en-US"/>
              <a:t>Provider concerns re: minimum necessary</a:t>
            </a:r>
          </a:p>
          <a:p>
            <a:pPr>
              <a:buFontTx/>
              <a:buChar char="-"/>
            </a:pPr>
            <a:r>
              <a:rPr lang="en-US"/>
              <a:t>IG allows us provides us to be explicit about what payer is asking for (e.g., document types, specific range of dates) as opposed to today – please send info to support claim, and provider often sends more than what might be necessary to make sure claim is supported</a:t>
            </a:r>
          </a:p>
          <a:p>
            <a:pPr>
              <a:buFontTx/>
              <a:buChar char="-"/>
            </a:pPr>
            <a:r>
              <a:rPr lang="en-US"/>
              <a:t>We give option for provider to review what’s returned to the payer</a:t>
            </a:r>
          </a:p>
          <a:p>
            <a:pPr>
              <a:buFontTx/>
              <a:buChar char="-"/>
            </a:pPr>
            <a:r>
              <a:rPr lang="en-US"/>
              <a:t>In future VBC – trust gap is closed – this could be done automatically based on contractual agreements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30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No Subtitle">
  <p:cSld name="Section Slide No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DFC40-7568-46AE-A2CF-E495DF710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C1904CA-F29E-4879-9C30-976BCB17D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789" y="647936"/>
            <a:ext cx="10100736" cy="428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A64BE-1168-4073-90BB-13F5C6C07D36}"/>
              </a:ext>
            </a:extLst>
          </p:cNvPr>
          <p:cNvSpPr txBox="1"/>
          <p:nvPr userDrawn="1"/>
        </p:nvSpPr>
        <p:spPr>
          <a:xfrm>
            <a:off x="11716512" y="6519672"/>
            <a:ext cx="475488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AE46657-523C-41C6-BA68-916B965C29D5}" type="slidenum">
              <a:rPr kumimoji="0" lang="en-US" sz="1000" b="0" i="0" u="none" strike="noStrike" kern="1200" cap="none" spc="0" normalizeH="0" baseline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BBB0C-7618-42A0-8250-FB443F055F29}"/>
              </a:ext>
            </a:extLst>
          </p:cNvPr>
          <p:cNvSpPr txBox="1"/>
          <p:nvPr userDrawn="1"/>
        </p:nvSpPr>
        <p:spPr>
          <a:xfrm>
            <a:off x="209550" y="6517405"/>
            <a:ext cx="2962349" cy="34059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Point-of-Care Partners |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328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0">
          <p15:clr>
            <a:srgbClr val="FBAE40"/>
          </p15:clr>
        </p15:guide>
        <p15:guide id="3" pos="4008">
          <p15:clr>
            <a:srgbClr val="FBAE40"/>
          </p15:clr>
        </p15:guide>
        <p15:guide id="4" pos="5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7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50F-3406-420A-813E-6144F645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C074-2423-4791-BE1E-170AE596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216D-7642-4A87-9664-09E8A417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E39B-A5BA-4984-AC8A-065F8C15CB96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FFBE-3A70-435E-A520-F39A2728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1850-3348-4092-BA06-AC6C81C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ECC77-26A3-493B-B253-00951B8C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33" y="233998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9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9833429" cy="1028700"/>
          </a:xfrm>
        </p:spPr>
        <p:txBody>
          <a:bodyPr/>
          <a:lstStyle>
            <a:lvl1pPr>
              <a:defRPr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4806-3DB5-6142-AB3F-0CFC82A3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AF2E6-64A8-0F46-AF27-0A96D82A033B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3037B-1C48-8541-B535-58A0D8408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0" y="6188662"/>
            <a:ext cx="1378271" cy="6434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BC835E-1FDE-6041-8926-84031BDA9C3E}"/>
              </a:ext>
            </a:extLst>
          </p:cNvPr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>
            <a:extLst>
              <a:ext uri="{FF2B5EF4-FFF2-40B4-BE49-F238E27FC236}">
                <a16:creationId xmlns:a16="http://schemas.microsoft.com/office/drawing/2014/main" id="{BB676755-0E40-6F4B-AD9C-FFCD5A44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87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31FDD3D-8ED8-CE46-BAA2-72A8866A9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 b="13962"/>
          <a:stretch/>
        </p:blipFill>
        <p:spPr>
          <a:xfrm>
            <a:off x="2409957" y="4437954"/>
            <a:ext cx="2331719" cy="217938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CD14E-4A4D-B744-99A0-27C09CA41F71}"/>
              </a:ext>
            </a:extLst>
          </p:cNvPr>
          <p:cNvSpPr/>
          <p:nvPr userDrawn="1"/>
        </p:nvSpPr>
        <p:spPr>
          <a:xfrm>
            <a:off x="-370703" y="985696"/>
            <a:ext cx="4795509" cy="4795509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03C6C9-AEF7-7D4A-A337-2DA1DC1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76" y="2389412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>
                <a:latin typeface="Prometo Medium" panose="020B0704030203060203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2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F71052-DA50-4B4B-8DFB-1DABC7DF992D}"/>
              </a:ext>
            </a:extLst>
          </p:cNvPr>
          <p:cNvSpPr/>
          <p:nvPr userDrawn="1"/>
        </p:nvSpPr>
        <p:spPr>
          <a:xfrm>
            <a:off x="10239153" y="382772"/>
            <a:ext cx="1743740" cy="4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C1B83B-3828-BC4C-8CF0-14A7E57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75" y="2302071"/>
            <a:ext cx="4892958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581AF7-14F2-A444-B73B-0A2E5A896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74" y="1051047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3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823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074" y="1054736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3CB26DEB-9258-F842-8984-237859FC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4087166"/>
            <a:ext cx="2331719" cy="2770834"/>
          </a:xfrm>
          <a:prstGeom prst="rect">
            <a:avLst/>
          </a:prstGeom>
          <a:noFill/>
        </p:spPr>
      </p:pic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85CAB737-5A33-3341-93BA-CB3E607F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1334822"/>
            <a:ext cx="2331719" cy="2770834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7E081F6A-6EBD-3D4A-9D66-E06E6CAC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8147" r="37010"/>
          <a:stretch/>
        </p:blipFill>
        <p:spPr>
          <a:xfrm>
            <a:off x="6277809" y="0"/>
            <a:ext cx="2331719" cy="1349350"/>
          </a:xfrm>
          <a:prstGeom prst="rect">
            <a:avLst/>
          </a:prstGeom>
          <a:noFill/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40835" y="-626165"/>
            <a:ext cx="8110330" cy="811033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00" y="2307034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0735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4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77272" y="1629074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5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2502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5598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57059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5852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998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9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2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46506" y="2506570"/>
            <a:ext cx="2222106" cy="222210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729094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10912" y="-340575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854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26AAE-1113-4B4E-915B-C360D35D8537}"/>
              </a:ext>
            </a:extLst>
          </p:cNvPr>
          <p:cNvSpPr/>
          <p:nvPr userDrawn="1"/>
        </p:nvSpPr>
        <p:spPr>
          <a:xfrm>
            <a:off x="712381" y="361507"/>
            <a:ext cx="2574516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2675390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34972" y="1355682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29093" y="606879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61288" y="3924922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2733276"/>
            <a:ext cx="6051135" cy="1676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987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4697" y="229879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 spc="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00097" y="1285773"/>
            <a:ext cx="4286454" cy="42864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49844E0-98A1-1D44-87EC-127C1B229E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9369" y="1285774"/>
            <a:ext cx="4370387" cy="428645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DE407B3-75D2-4040-B9AF-F4547577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3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95BB23AD-A3FC-0744-B471-3A03C4FF9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3095" r="27906" b="13962"/>
          <a:stretch/>
        </p:blipFill>
        <p:spPr>
          <a:xfrm>
            <a:off x="10284984" y="512060"/>
            <a:ext cx="2716679" cy="2666394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882" y="2335945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83440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98848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C4BF51-F103-BB4C-82A3-C7636C643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35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D6EEF9-E311-244B-B02A-B96F631D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32270" r="25074" b="731"/>
          <a:stretch/>
        </p:blipFill>
        <p:spPr>
          <a:xfrm rot="6494833">
            <a:off x="9161506" y="6011454"/>
            <a:ext cx="2169322" cy="21724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85AF8291-D8AA-4E49-9676-7FAE8A997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5" t="8701" r="13093" b="66296"/>
          <a:stretch/>
        </p:blipFill>
        <p:spPr>
          <a:xfrm>
            <a:off x="4101399" y="354496"/>
            <a:ext cx="1714398" cy="17168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9F89A836-C596-8C45-ACEE-24B7F5A51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13974" r="16054" b="35931"/>
          <a:stretch/>
        </p:blipFill>
        <p:spPr>
          <a:xfrm rot="5400000">
            <a:off x="7088050" y="-1544331"/>
            <a:ext cx="2612092" cy="2615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8883EE-92E5-7F4D-8E79-60436087C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r="20875"/>
          <a:stretch/>
        </p:blipFill>
        <p:spPr>
          <a:xfrm rot="2700000">
            <a:off x="-1290358" y="-1242955"/>
            <a:ext cx="3878838" cy="3884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F1E3399B-E354-5A4A-B609-586F0639F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t="28178"/>
          <a:stretch/>
        </p:blipFill>
        <p:spPr>
          <a:xfrm rot="20179082">
            <a:off x="10124394" y="835410"/>
            <a:ext cx="3878838" cy="38843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405E47-CBB6-F241-93BD-D007DDA97D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91D1851B-4A72-D147-AC0E-C10A50EF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9" t="25172" r="-1321" b="3006"/>
          <a:stretch/>
        </p:blipFill>
        <p:spPr>
          <a:xfrm rot="20179082">
            <a:off x="1663253" y="1709168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2504116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001636" y="1427057"/>
            <a:ext cx="3887718" cy="388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eto Medium" panose="020B0704030203060203" pitchFamily="34" charset="0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712" y="3141041"/>
            <a:ext cx="34061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" b="0" i="1" u="none">
                <a:solidFill>
                  <a:srgbClr val="1E22AA"/>
                </a:solidFill>
                <a:latin typeface="Prometo Medium" panose="020B0704030203060203" pitchFamily="34" charset="0"/>
                <a:ea typeface="Prometo Medium" panose="020B0704030203060203" pitchFamily="34" charset="0"/>
                <a:cs typeface="Prometo Medium" panose="020B070403020306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11796" y="429911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>
                <a:ln>
                  <a:noFill/>
                </a:ln>
                <a:solidFill>
                  <a:srgbClr val="FF5959"/>
                </a:solidFill>
                <a:effectLst/>
                <a:uLnTx/>
                <a:uFillTx/>
                <a:latin typeface="Prometo Medium" panose="020B0704030203060203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24E9FB1-80D9-E24B-8D32-3AB86CC50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00544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053BB-1F93-3F4C-8EB7-1D03DFC395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9636" y="1427057"/>
            <a:ext cx="3970625" cy="38877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E317E60-2F1B-1449-9E9F-D294FD48D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4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48068" y="-1924878"/>
            <a:ext cx="10707756" cy="1070775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2517" y="238941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C32D32-93FB-254D-A4B4-CCBE9774E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17702" y="-2038880"/>
            <a:ext cx="9089318" cy="90893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3324" y="2142277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54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B3C2F39-DDC2-DF48-BED4-8C05FFE6D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139931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46312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152190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458068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763946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846312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52190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458068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63946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3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79" y="4388424"/>
            <a:ext cx="9833429" cy="10287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46824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7077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7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6" y="2216418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00496" y="3429000"/>
            <a:ext cx="7191504" cy="3429000"/>
          </a:xfrm>
          <a:custGeom>
            <a:avLst/>
            <a:gdLst>
              <a:gd name="connsiteX0" fmla="*/ 4106744 w 7191504"/>
              <a:gd name="connsiteY0" fmla="*/ 0 h 3429000"/>
              <a:gd name="connsiteX1" fmla="*/ 7058515 w 7191504"/>
              <a:gd name="connsiteY1" fmla="*/ 1222664 h 3429000"/>
              <a:gd name="connsiteX2" fmla="*/ 7191504 w 7191504"/>
              <a:gd name="connsiteY2" fmla="*/ 1368988 h 3429000"/>
              <a:gd name="connsiteX3" fmla="*/ 7191504 w 7191504"/>
              <a:gd name="connsiteY3" fmla="*/ 3429000 h 3429000"/>
              <a:gd name="connsiteX4" fmla="*/ 0 w 7191504"/>
              <a:gd name="connsiteY4" fmla="*/ 3429000 h 3429000"/>
              <a:gd name="connsiteX5" fmla="*/ 17119 w 7191504"/>
              <a:gd name="connsiteY5" fmla="*/ 3333141 h 3429000"/>
              <a:gd name="connsiteX6" fmla="*/ 4106744 w 7191504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1504" h="3429000">
                <a:moveTo>
                  <a:pt x="4106744" y="0"/>
                </a:moveTo>
                <a:cubicBezTo>
                  <a:pt x="5259482" y="0"/>
                  <a:pt x="6303091" y="467240"/>
                  <a:pt x="7058515" y="1222664"/>
                </a:cubicBezTo>
                <a:lnTo>
                  <a:pt x="7191504" y="1368988"/>
                </a:lnTo>
                <a:lnTo>
                  <a:pt x="7191504" y="3429000"/>
                </a:lnTo>
                <a:lnTo>
                  <a:pt x="0" y="3429000"/>
                </a:lnTo>
                <a:lnTo>
                  <a:pt x="17119" y="3333141"/>
                </a:lnTo>
                <a:cubicBezTo>
                  <a:pt x="406370" y="1430921"/>
                  <a:pt x="2089452" y="0"/>
                  <a:pt x="410674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6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8" y="2230840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524535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2553237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6000" y="4581940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78157" y="-188843"/>
            <a:ext cx="7235686" cy="723568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4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59468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2365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5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39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57207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9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4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4653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3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-77165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83531" y="23894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27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87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4" y="1551026"/>
            <a:ext cx="5189635" cy="4363312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84154" y="1805212"/>
            <a:ext cx="4809245" cy="2703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40" y="1277828"/>
            <a:ext cx="7470157" cy="4386036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00072" y="1602012"/>
            <a:ext cx="5641445" cy="35371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C6E2F5-516F-A44D-B464-9D7A095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797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539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C0103-C813-EA42-943D-A7EB935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1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324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2323" y="838200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799FA4-5449-4C65-8909-B05DC7AEC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B9E306B-62FD-41CB-8E83-0812C2025A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75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39" y="1106866"/>
            <a:ext cx="2408238" cy="490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61" y="1106866"/>
            <a:ext cx="2408238" cy="4909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3" y="1106866"/>
            <a:ext cx="2408238" cy="490973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9885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90919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029098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E815C3-EA89-EF43-83E5-6BC3E05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85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3434" y="0"/>
            <a:ext cx="4023933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839" y="1271626"/>
            <a:ext cx="2408238" cy="4909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83" y="1271626"/>
            <a:ext cx="2408238" cy="4909739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411681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88384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01771" y="1171169"/>
            <a:ext cx="5401129" cy="1028700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132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1C6300-5826-004E-AE7F-E062A3C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41547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>
            <a:extLst>
              <a:ext uri="{FF2B5EF4-FFF2-40B4-BE49-F238E27FC236}">
                <a16:creationId xmlns:a16="http://schemas.microsoft.com/office/drawing/2014/main" id="{BD80ABFB-92CE-9A48-ABAC-16385695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D354AA-690E-A840-BB35-89E92223E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77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0EEFE6-077D-DB49-B778-FA66FF929D72}"/>
              </a:ext>
            </a:extLst>
          </p:cNvPr>
          <p:cNvSpPr txBox="1">
            <a:spLocks/>
          </p:cNvSpPr>
          <p:nvPr userDrawn="1"/>
        </p:nvSpPr>
        <p:spPr>
          <a:xfrm>
            <a:off x="-30480" y="171574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C93C3FC2-A4B2-9C46-A3E4-9593F824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90" y="6518261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5B2844-9C59-4F4A-A23F-C56225ED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7"/>
            <a:ext cx="10601990" cy="47310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92172F-024B-A640-80DA-4146BE830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8631607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text. Limit titles to 2 lines. Longer descriptions should be placed below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B57C602-E421-454F-B361-24B06228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221360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75BDC-DCC0-0F4C-B05B-1A0947968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56320"/>
            <a:ext cx="12192000" cy="120725"/>
          </a:xfrm>
          <a:prstGeom prst="rect">
            <a:avLst/>
          </a:prstGeom>
          <a:gradFill>
            <a:gsLst>
              <a:gs pos="50000">
                <a:srgbClr val="498A95"/>
              </a:gs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B202EE-11BA-DB47-BC89-95F17B7C3E02}"/>
              </a:ext>
            </a:extLst>
          </p:cNvPr>
          <p:cNvGrpSpPr/>
          <p:nvPr userDrawn="1"/>
        </p:nvGrpSpPr>
        <p:grpSpPr>
          <a:xfrm>
            <a:off x="9620161" y="96218"/>
            <a:ext cx="2571839" cy="613973"/>
            <a:chOff x="9620161" y="96218"/>
            <a:chExt cx="2571839" cy="6139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6D5605-09A1-B441-85AE-B2A9A6489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20161" y="96218"/>
              <a:ext cx="2571839" cy="613973"/>
              <a:chOff x="9620161" y="96218"/>
              <a:chExt cx="2571839" cy="613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CFD749-9A51-B540-8385-13D6D909A0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620161" y="710191"/>
                <a:ext cx="2571839" cy="0"/>
              </a:xfrm>
              <a:prstGeom prst="straightConnector1">
                <a:avLst/>
              </a:prstGeom>
              <a:ln w="34925" cap="rnd">
                <a:solidFill>
                  <a:schemeClr val="accent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U.S. Department of Health and Human Services">
                <a:extLst>
                  <a:ext uri="{FF2B5EF4-FFF2-40B4-BE49-F238E27FC236}">
                    <a16:creationId xmlns:a16="http://schemas.microsoft.com/office/drawing/2014/main" id="{F19E28AF-23F3-214C-B2B6-1F3AD588A63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501949" y="96218"/>
                <a:ext cx="505811" cy="505811"/>
              </a:xfrm>
              <a:prstGeom prst="rect">
                <a:avLst/>
              </a:prstGeom>
            </p:spPr>
          </p:pic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62FE9A-FA76-1541-A6DD-26CF30C6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02892" y="139107"/>
              <a:ext cx="1572125" cy="414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7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4FE1-2FD9-4C0A-A490-041910F4A0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No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2E24573-E6A7-449C-9DAF-2604FE66E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4745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image" Target="../media/image8.sv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7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751" r:id="rId9"/>
    <p:sldLayoutId id="21474837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99" y="1153918"/>
            <a:ext cx="983342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54699" y="2343436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endParaRPr lang="en-US"/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00FABB-9451-EB4B-91D3-6C411B253FF0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685" y="6342862"/>
            <a:ext cx="1263921" cy="321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E0D22-2493-E340-B5DB-BBD25A20878A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12" y="6428598"/>
            <a:ext cx="994945" cy="1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</p:sldLayoutIdLst>
  <p:hf hdr="0" ftr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3600" b="0" i="1" kern="1200" spc="0" baseline="0">
          <a:solidFill>
            <a:srgbClr val="1E22AA"/>
          </a:solidFill>
          <a:latin typeface="Prometo Medium" panose="020B0704030203060203" pitchFamily="34" charset="0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FF5A5A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>
          <a:solidFill>
            <a:schemeClr val="tx1">
              <a:alpha val="7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 baseline="0">
          <a:solidFill>
            <a:schemeClr val="tx1">
              <a:alpha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>
          <p15:clr>
            <a:srgbClr val="F26B43"/>
          </p15:clr>
        </p15:guide>
        <p15:guide id="5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6F8856E-AA0A-4A78-AE91-1AAD5709A24E}"/>
              </a:ext>
            </a:extLst>
          </p:cNvPr>
          <p:cNvSpPr/>
          <p:nvPr/>
        </p:nvSpPr>
        <p:spPr>
          <a:xfrm>
            <a:off x="3420657" y="836479"/>
            <a:ext cx="5268204" cy="30428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0FD2FB-A6DA-4BB1-8DB6-3EA17B3572BC}"/>
              </a:ext>
            </a:extLst>
          </p:cNvPr>
          <p:cNvSpPr/>
          <p:nvPr/>
        </p:nvSpPr>
        <p:spPr>
          <a:xfrm>
            <a:off x="3420658" y="4041814"/>
            <a:ext cx="5268204" cy="13583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FB69F-E5B3-4538-871A-E2D6CCE91895}"/>
              </a:ext>
            </a:extLst>
          </p:cNvPr>
          <p:cNvSpPr/>
          <p:nvPr/>
        </p:nvSpPr>
        <p:spPr>
          <a:xfrm>
            <a:off x="8840192" y="847985"/>
            <a:ext cx="2891834" cy="48935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E75532-AF2A-4F0B-9D17-C9A0EDD2B98A}"/>
              </a:ext>
            </a:extLst>
          </p:cNvPr>
          <p:cNvSpPr/>
          <p:nvPr/>
        </p:nvSpPr>
        <p:spPr>
          <a:xfrm>
            <a:off x="437527" y="3320685"/>
            <a:ext cx="2835658" cy="31713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9F8267-D07F-44C3-86F1-77BBBA65AC18}"/>
              </a:ext>
            </a:extLst>
          </p:cNvPr>
          <p:cNvSpPr/>
          <p:nvPr/>
        </p:nvSpPr>
        <p:spPr>
          <a:xfrm>
            <a:off x="437527" y="847986"/>
            <a:ext cx="2826666" cy="23330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C412DA-C8EA-4AE7-A5C7-6A028D036207}"/>
              </a:ext>
            </a:extLst>
          </p:cNvPr>
          <p:cNvSpPr/>
          <p:nvPr/>
        </p:nvSpPr>
        <p:spPr>
          <a:xfrm>
            <a:off x="617355" y="209727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08498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Gaps in Care &amp; Information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884702-111B-4453-BB97-E1ABF91AB052}"/>
              </a:ext>
            </a:extLst>
          </p:cNvPr>
          <p:cNvSpPr/>
          <p:nvPr/>
        </p:nvSpPr>
        <p:spPr>
          <a:xfrm>
            <a:off x="617355" y="3472039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Coverage Requirements Discovery STU2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B8BEF-7B5E-43F5-A6A3-A1940D18BE2B}"/>
              </a:ext>
            </a:extLst>
          </p:cNvPr>
          <p:cNvSpPr/>
          <p:nvPr/>
        </p:nvSpPr>
        <p:spPr>
          <a:xfrm>
            <a:off x="9118282" y="476841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Performing Laboratory Reporting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F2F595-D737-464E-BAC5-48FE044FD5C4}"/>
              </a:ext>
            </a:extLst>
          </p:cNvPr>
          <p:cNvSpPr/>
          <p:nvPr/>
        </p:nvSpPr>
        <p:spPr>
          <a:xfrm>
            <a:off x="617355" y="110620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Data Exchange for Quality Measures STU2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8956D9-B010-45C2-99BF-19F1812973FB}"/>
              </a:ext>
            </a:extLst>
          </p:cNvPr>
          <p:cNvSpPr/>
          <p:nvPr/>
        </p:nvSpPr>
        <p:spPr>
          <a:xfrm>
            <a:off x="617355" y="5421616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Prior-Authorization Support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C15700-E44C-4B07-96E1-564069D394D4}"/>
              </a:ext>
            </a:extLst>
          </p:cNvPr>
          <p:cNvSpPr/>
          <p:nvPr/>
        </p:nvSpPr>
        <p:spPr>
          <a:xfrm>
            <a:off x="3773139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Risk Based Contract Member Identification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3CEF4-A90B-47D4-951B-C8033C64E2FD}"/>
              </a:ext>
            </a:extLst>
          </p:cNvPr>
          <p:cNvSpPr/>
          <p:nvPr/>
        </p:nvSpPr>
        <p:spPr>
          <a:xfrm>
            <a:off x="9118282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Notifications</a:t>
            </a:r>
          </a:p>
        </p:txBody>
      </p:sp>
      <p:sp>
        <p:nvSpPr>
          <p:cNvPr id="21" name="Rectangle: Rounded Corners 27">
            <a:extLst>
              <a:ext uri="{FF2B5EF4-FFF2-40B4-BE49-F238E27FC236}">
                <a16:creationId xmlns:a16="http://schemas.microsoft.com/office/drawing/2014/main" id="{5AE10EEA-395A-43E4-9D79-47C330135C32}"/>
              </a:ext>
            </a:extLst>
          </p:cNvPr>
          <p:cNvSpPr/>
          <p:nvPr/>
        </p:nvSpPr>
        <p:spPr>
          <a:xfrm>
            <a:off x="6124001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EFB47F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Patient Cost Transparency</a:t>
            </a:r>
          </a:p>
        </p:txBody>
      </p: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D8C06283-780A-4524-9C01-191FE50CA66C}"/>
              </a:ext>
            </a:extLst>
          </p:cNvPr>
          <p:cNvSpPr/>
          <p:nvPr/>
        </p:nvSpPr>
        <p:spPr>
          <a:xfrm>
            <a:off x="6117256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FDC089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Risk Based Coding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CC5632-115E-4DD6-84B0-35651FFEEAB3}"/>
              </a:ext>
            </a:extLst>
          </p:cNvPr>
          <p:cNvSpPr/>
          <p:nvPr/>
        </p:nvSpPr>
        <p:spPr>
          <a:xfrm>
            <a:off x="6124001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382CB85-83B0-4395-9F4C-2F4648B7A727}"/>
              </a:ext>
            </a:extLst>
          </p:cNvPr>
          <p:cNvSpPr txBox="1">
            <a:spLocks/>
          </p:cNvSpPr>
          <p:nvPr/>
        </p:nvSpPr>
        <p:spPr>
          <a:xfrm>
            <a:off x="6096000" y="252548"/>
            <a:ext cx="5750258" cy="43892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Case Focus Areas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F2B492-A19B-4EA5-BBDF-983B6AB1A3FE}"/>
              </a:ext>
            </a:extLst>
          </p:cNvPr>
          <p:cNvSpPr/>
          <p:nvPr/>
        </p:nvSpPr>
        <p:spPr>
          <a:xfrm>
            <a:off x="9118282" y="382157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Patient Data Exchange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066B5D0-D68B-44C6-9975-FCA8937B6B74}"/>
              </a:ext>
            </a:extLst>
          </p:cNvPr>
          <p:cNvSpPr/>
          <p:nvPr/>
        </p:nvSpPr>
        <p:spPr>
          <a:xfrm>
            <a:off x="3773139" y="287576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Coverage Decision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306C67-D42B-42B5-A3FB-3CADD012DED8}"/>
              </a:ext>
            </a:extLst>
          </p:cNvPr>
          <p:cNvSpPr/>
          <p:nvPr/>
        </p:nvSpPr>
        <p:spPr>
          <a:xfrm>
            <a:off x="3773139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2881807-6A4B-4226-93A0-BA69F01D1AA1}"/>
              </a:ext>
            </a:extLst>
          </p:cNvPr>
          <p:cNvSpPr/>
          <p:nvPr/>
        </p:nvSpPr>
        <p:spPr>
          <a:xfrm>
            <a:off x="6124001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Exchange: Directory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6E5A71-5861-4747-8F04-0051AC7C4E5D}"/>
              </a:ext>
            </a:extLst>
          </p:cNvPr>
          <p:cNvSpPr/>
          <p:nvPr/>
        </p:nvSpPr>
        <p:spPr>
          <a:xfrm>
            <a:off x="3773139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13941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Data Exchange: Formulary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40D-0C39-4466-9189-DB6800EB25EE}"/>
              </a:ext>
            </a:extLst>
          </p:cNvPr>
          <p:cNvSpPr txBox="1"/>
          <p:nvPr/>
        </p:nvSpPr>
        <p:spPr>
          <a:xfrm>
            <a:off x="2785082" y="847987"/>
            <a:ext cx="430887" cy="233300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Quality Improvement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E08B9-A7BC-4A8D-893D-045770F1C8C6}"/>
              </a:ext>
            </a:extLst>
          </p:cNvPr>
          <p:cNvSpPr txBox="1"/>
          <p:nvPr/>
        </p:nvSpPr>
        <p:spPr>
          <a:xfrm>
            <a:off x="11281683" y="847985"/>
            <a:ext cx="430887" cy="48935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Clinical Data Exchange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0DF45A-5C64-4428-A345-62D0910CC2DE}"/>
              </a:ext>
            </a:extLst>
          </p:cNvPr>
          <p:cNvSpPr txBox="1"/>
          <p:nvPr/>
        </p:nvSpPr>
        <p:spPr>
          <a:xfrm>
            <a:off x="2785082" y="3384986"/>
            <a:ext cx="430887" cy="310700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Coverage / Burden Reduction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8BEA76-38BF-48D2-96DE-ED8CD3A1B992}"/>
              </a:ext>
            </a:extLst>
          </p:cNvPr>
          <p:cNvSpPr txBox="1"/>
          <p:nvPr/>
        </p:nvSpPr>
        <p:spPr>
          <a:xfrm rot="16200000">
            <a:off x="5778902" y="2986917"/>
            <a:ext cx="430887" cy="444241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Process Improvement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7EFF5B-FB00-44EC-A508-D5B31355E20E}"/>
              </a:ext>
            </a:extLst>
          </p:cNvPr>
          <p:cNvSpPr/>
          <p:nvPr/>
        </p:nvSpPr>
        <p:spPr>
          <a:xfrm>
            <a:off x="9118282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112ACD-E1EB-44E9-88B1-604B1C3E3F40}"/>
              </a:ext>
            </a:extLst>
          </p:cNvPr>
          <p:cNvSpPr txBox="1"/>
          <p:nvPr/>
        </p:nvSpPr>
        <p:spPr>
          <a:xfrm>
            <a:off x="8261433" y="853322"/>
            <a:ext cx="430887" cy="30259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Member Access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ED7C79-5FC9-493D-98FA-A69D579845F4}"/>
              </a:ext>
            </a:extLst>
          </p:cNvPr>
          <p:cNvSpPr/>
          <p:nvPr/>
        </p:nvSpPr>
        <p:spPr>
          <a:xfrm>
            <a:off x="9118282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98B76D-7180-44F4-9C13-2AE7CE9D6684}"/>
              </a:ext>
            </a:extLst>
          </p:cNvPr>
          <p:cNvSpPr/>
          <p:nvPr/>
        </p:nvSpPr>
        <p:spPr>
          <a:xfrm>
            <a:off x="617355" y="445656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Documentation Templates and Rules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2FED9EF-282A-4103-8332-D2D777B025A1}"/>
              </a:ext>
            </a:extLst>
          </p:cNvPr>
          <p:cNvSpPr/>
          <p:nvPr/>
        </p:nvSpPr>
        <p:spPr>
          <a:xfrm>
            <a:off x="5904387" y="5646481"/>
            <a:ext cx="478624" cy="201168"/>
          </a:xfrm>
          <a:prstGeom prst="roundRect">
            <a:avLst/>
          </a:prstGeom>
          <a:solidFill>
            <a:srgbClr val="313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31C224-3398-49E1-B3E3-77CF13200CC7}"/>
              </a:ext>
            </a:extLst>
          </p:cNvPr>
          <p:cNvSpPr/>
          <p:nvPr/>
        </p:nvSpPr>
        <p:spPr>
          <a:xfrm>
            <a:off x="5904386" y="6453572"/>
            <a:ext cx="470852" cy="201473"/>
          </a:xfrm>
          <a:prstGeom prst="roundRect">
            <a:avLst/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300" b="1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7637809-E762-44BC-8D7A-7009A77E9177}"/>
              </a:ext>
            </a:extLst>
          </p:cNvPr>
          <p:cNvSpPr/>
          <p:nvPr/>
        </p:nvSpPr>
        <p:spPr>
          <a:xfrm>
            <a:off x="5904386" y="6195072"/>
            <a:ext cx="478624" cy="201474"/>
          </a:xfrm>
          <a:prstGeom prst="roundRect">
            <a:avLst/>
          </a:prstGeom>
          <a:solidFill>
            <a:srgbClr val="EFB47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5A0413-9D6C-4BB3-A2F5-F5E65F8A33F1}"/>
              </a:ext>
            </a:extLst>
          </p:cNvPr>
          <p:cNvSpPr/>
          <p:nvPr/>
        </p:nvSpPr>
        <p:spPr>
          <a:xfrm>
            <a:off x="5904386" y="5915307"/>
            <a:ext cx="478624" cy="201474"/>
          </a:xfrm>
          <a:prstGeom prst="roundRect">
            <a:avLst/>
          </a:prstGeom>
          <a:solidFill>
            <a:srgbClr val="7C8E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64ADD-E57F-40B0-BE1E-A6DD9DF501CA}"/>
              </a:ext>
            </a:extLst>
          </p:cNvPr>
          <p:cNvSpPr txBox="1"/>
          <p:nvPr/>
        </p:nvSpPr>
        <p:spPr>
          <a:xfrm>
            <a:off x="6395094" y="5620814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sz="1050" b="1">
                <a:solidFill>
                  <a:srgbClr val="474749"/>
                </a:solidFill>
              </a:rPr>
              <a:t>Published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714339-51FA-409D-867F-93C873B31C18}"/>
              </a:ext>
            </a:extLst>
          </p:cNvPr>
          <p:cNvSpPr txBox="1"/>
          <p:nvPr/>
        </p:nvSpPr>
        <p:spPr>
          <a:xfrm>
            <a:off x="6395094" y="5888626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Balloting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36269-6C9E-49AA-B292-76EDEE3E0116}"/>
              </a:ext>
            </a:extLst>
          </p:cNvPr>
          <p:cNvSpPr txBox="1"/>
          <p:nvPr/>
        </p:nvSpPr>
        <p:spPr>
          <a:xfrm>
            <a:off x="6395094" y="6381490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Future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538EB9-F8B0-4272-A6F9-4C0EF7327FD0}"/>
              </a:ext>
            </a:extLst>
          </p:cNvPr>
          <p:cNvGrpSpPr/>
          <p:nvPr/>
        </p:nvGrpSpPr>
        <p:grpSpPr>
          <a:xfrm>
            <a:off x="4030713" y="5616771"/>
            <a:ext cx="1729972" cy="1107301"/>
            <a:chOff x="3763179" y="5556099"/>
            <a:chExt cx="1729972" cy="11073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A2DB4F-6159-4C7B-868F-523C5BA0A289}"/>
                </a:ext>
              </a:extLst>
            </p:cNvPr>
            <p:cNvSpPr/>
            <p:nvPr/>
          </p:nvSpPr>
          <p:spPr>
            <a:xfrm>
              <a:off x="3763179" y="5713059"/>
              <a:ext cx="1589412" cy="95034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Use Case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HL7 Standards Progress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7BD78F1-C3AD-45E9-9E14-C73194905A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88323" y="5556099"/>
              <a:ext cx="4828" cy="1093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D8EA5B-B85F-461D-9F15-91DCD7D25BAC}"/>
              </a:ext>
            </a:extLst>
          </p:cNvPr>
          <p:cNvSpPr txBox="1"/>
          <p:nvPr/>
        </p:nvSpPr>
        <p:spPr>
          <a:xfrm>
            <a:off x="6407177" y="6164529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Build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33D16-BD19-4E58-98FB-E441626A4485}"/>
              </a:ext>
            </a:extLst>
          </p:cNvPr>
          <p:cNvSpPr txBox="1"/>
          <p:nvPr/>
        </p:nvSpPr>
        <p:spPr>
          <a:xfrm>
            <a:off x="7998298" y="6096168"/>
            <a:ext cx="243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with specific ONC or CMS rule or proposed rule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673BF9-7BC4-4F21-A80F-3501F185721E}"/>
              </a:ext>
            </a:extLst>
          </p:cNvPr>
          <p:cNvSpPr/>
          <p:nvPr/>
        </p:nvSpPr>
        <p:spPr>
          <a:xfrm>
            <a:off x="7441097" y="6119909"/>
            <a:ext cx="478624" cy="45429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E28FDEBD-855A-4E7B-A4A5-BC6D4ECF9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8231" y="2875573"/>
            <a:ext cx="1562412" cy="10367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927C-C5C0-4E7F-BC21-8849BC202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>
                <a:latin typeface="+mn-lt"/>
                <a:ea typeface="+mn-ea"/>
                <a:cs typeface="+mn-cs"/>
              </a:rPr>
              <a:t>Clinical Data Exchange (</a:t>
            </a:r>
            <a:r>
              <a:rPr lang="en-US" kern="1200" err="1">
                <a:latin typeface="+mn-lt"/>
                <a:ea typeface="+mn-ea"/>
                <a:cs typeface="+mn-cs"/>
              </a:rPr>
              <a:t>CDex</a:t>
            </a:r>
            <a:r>
              <a:rPr lang="en-US" kern="120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5C39ED8-BF5D-4AA8-9897-7B41A9744B37}"/>
              </a:ext>
            </a:extLst>
          </p:cNvPr>
          <p:cNvSpPr/>
          <p:nvPr/>
        </p:nvSpPr>
        <p:spPr>
          <a:xfrm>
            <a:off x="3950268" y="5940278"/>
            <a:ext cx="2002155" cy="67257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Provider System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Returns Clinical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Information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CE3F4BD4-C451-4B72-8BBD-3D81B8D3F13D}"/>
              </a:ext>
            </a:extLst>
          </p:cNvPr>
          <p:cNvSpPr/>
          <p:nvPr/>
        </p:nvSpPr>
        <p:spPr>
          <a:xfrm>
            <a:off x="655974" y="4264951"/>
            <a:ext cx="1790441" cy="787952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Payer or Provider Initiates Request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EAEC2-9034-4CB6-B6BB-F0305A9C6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0568" y="3648906"/>
            <a:ext cx="647551" cy="9779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BB01C-4BFA-4792-94E6-150C710D13FB}"/>
              </a:ext>
            </a:extLst>
          </p:cNvPr>
          <p:cNvCxnSpPr>
            <a:cxnSpLocks/>
          </p:cNvCxnSpPr>
          <p:nvPr/>
        </p:nvCxnSpPr>
        <p:spPr>
          <a:xfrm flipH="1">
            <a:off x="2183841" y="4056735"/>
            <a:ext cx="4226927" cy="240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297DFE55-B975-4D0B-BD23-ED20F86A3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9606" y="3594433"/>
            <a:ext cx="683178" cy="755091"/>
          </a:xfrm>
          <a:prstGeom prst="rect">
            <a:avLst/>
          </a:prstGeom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BDB3B952-CC09-42FC-8090-2C4B0D537138}"/>
              </a:ext>
            </a:extLst>
          </p:cNvPr>
          <p:cNvSpPr/>
          <p:nvPr/>
        </p:nvSpPr>
        <p:spPr>
          <a:xfrm>
            <a:off x="8962836" y="4202356"/>
            <a:ext cx="1667157" cy="72742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Provider System Retrieves Clinical Information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7347BEF-0D0F-420A-B8D7-91DA6BFF2F2F}"/>
              </a:ext>
            </a:extLst>
          </p:cNvPr>
          <p:cNvSpPr/>
          <p:nvPr/>
        </p:nvSpPr>
        <p:spPr>
          <a:xfrm>
            <a:off x="8005935" y="5428385"/>
            <a:ext cx="1667156" cy="986342"/>
          </a:xfrm>
          <a:prstGeom prst="roundRect">
            <a:avLst>
              <a:gd name="adj" fmla="val 10056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Provider Reviews </a:t>
            </a:r>
            <a:r>
              <a:rPr lang="en-US" sz="1200" dirty="0">
                <a:solidFill>
                  <a:srgbClr val="FFFFFF"/>
                </a:solidFill>
                <a:latin typeface="Arial"/>
              </a:rPr>
              <a:t>Clinical Information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AFF4AE6-2BDC-4D46-8AAC-ED7AC382F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30827" y="3814774"/>
            <a:ext cx="485775" cy="4286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0F541DC-5A7E-491F-B311-97D0EFF0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934" y="1746479"/>
            <a:ext cx="1562412" cy="10367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B1A65D-2698-42B8-8805-0168E799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729" y="2868544"/>
            <a:ext cx="1562412" cy="1036740"/>
          </a:xfrm>
          <a:prstGeom prst="rect">
            <a:avLst/>
          </a:prstGeom>
        </p:spPr>
      </p:pic>
      <p:sp>
        <p:nvSpPr>
          <p:cNvPr id="47" name="Rounded Rectangle 15">
            <a:extLst>
              <a:ext uri="{FF2B5EF4-FFF2-40B4-BE49-F238E27FC236}">
                <a16:creationId xmlns:a16="http://schemas.microsoft.com/office/drawing/2014/main" id="{8A482F06-8CBC-4DAB-A5B7-B971AB06F6EE}"/>
              </a:ext>
            </a:extLst>
          </p:cNvPr>
          <p:cNvSpPr/>
          <p:nvPr/>
        </p:nvSpPr>
        <p:spPr>
          <a:xfrm>
            <a:off x="2723436" y="3054296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the patient’s HbA1C results after 2020-01-01?</a:t>
            </a: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F583D97C-6B0F-4534-B5FF-BC8DC16C7C9A}"/>
              </a:ext>
            </a:extLst>
          </p:cNvPr>
          <p:cNvSpPr/>
          <p:nvPr/>
        </p:nvSpPr>
        <p:spPr>
          <a:xfrm>
            <a:off x="3524380" y="1898211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the patient’s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active conditions?</a:t>
            </a: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90FCAF03-F035-4DC8-B8D8-01B62FBCD9BE}"/>
              </a:ext>
            </a:extLst>
          </p:cNvPr>
          <p:cNvSpPr/>
          <p:nvPr/>
        </p:nvSpPr>
        <p:spPr>
          <a:xfrm>
            <a:off x="4426602" y="3031610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Send the patient’s latest History &amp; Physical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49C9BE6-80FB-451C-9EC3-B00ACCC994BB}"/>
              </a:ext>
            </a:extLst>
          </p:cNvPr>
          <p:cNvCxnSpPr>
            <a:cxnSpLocks/>
          </p:cNvCxnSpPr>
          <p:nvPr/>
        </p:nvCxnSpPr>
        <p:spPr>
          <a:xfrm>
            <a:off x="7665762" y="4167118"/>
            <a:ext cx="1173751" cy="1123950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13667F1-39D3-4F4B-849E-0E3FE56C496F}"/>
              </a:ext>
            </a:extLst>
          </p:cNvPr>
          <p:cNvCxnSpPr>
            <a:cxnSpLocks/>
          </p:cNvCxnSpPr>
          <p:nvPr/>
        </p:nvCxnSpPr>
        <p:spPr>
          <a:xfrm rot="10800000">
            <a:off x="1550086" y="5020041"/>
            <a:ext cx="6335385" cy="903573"/>
          </a:xfrm>
          <a:prstGeom prst="bentConnector2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91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06">
      <a:dk1>
        <a:srgbClr val="474749"/>
      </a:dk1>
      <a:lt1>
        <a:srgbClr val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avi Powerpoint Template">
  <a:themeElements>
    <a:clrScheme name="Custom 1">
      <a:dk1>
        <a:srgbClr val="000000"/>
      </a:dk1>
      <a:lt1>
        <a:srgbClr val="FFFFFF"/>
      </a:lt1>
      <a:dk2>
        <a:srgbClr val="777777"/>
      </a:dk2>
      <a:lt2>
        <a:srgbClr val="FEFCFF"/>
      </a:lt2>
      <a:accent1>
        <a:srgbClr val="1E22AA"/>
      </a:accent1>
      <a:accent2>
        <a:srgbClr val="55C1E9"/>
      </a:accent2>
      <a:accent3>
        <a:srgbClr val="FF5959"/>
      </a:accent3>
      <a:accent4>
        <a:srgbClr val="3CD5AF"/>
      </a:accent4>
      <a:accent5>
        <a:srgbClr val="FFC72C"/>
      </a:accent5>
      <a:accent6>
        <a:srgbClr val="D064CE"/>
      </a:accent6>
      <a:hlink>
        <a:srgbClr val="5352F5"/>
      </a:hlink>
      <a:folHlink>
        <a:srgbClr val="BFBFB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MSS_Powerpoint" id="{02F49452-A24F-E947-B927-5A8A0C6DACE2}" vid="{22F9A577-ABF8-6944-901B-C9DA339A8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C188F95049B4DB197FF3EB0EA97E8" ma:contentTypeVersion="15" ma:contentTypeDescription="Create a new document." ma:contentTypeScope="" ma:versionID="e416544968f2caa73174eb34a68178f5">
  <xsd:schema xmlns:xsd="http://www.w3.org/2001/XMLSchema" xmlns:xs="http://www.w3.org/2001/XMLSchema" xmlns:p="http://schemas.microsoft.com/office/2006/metadata/properties" xmlns:ns2="fe8ec966-31a4-420a-9e6d-4ca551678157" xmlns:ns3="5a330aaf-887e-472d-bb03-62b8f131e112" xmlns:ns4="10b18f71-ef0e-492e-a2b6-f152544396d2" targetNamespace="http://schemas.microsoft.com/office/2006/metadata/properties" ma:root="true" ma:fieldsID="5a96a02c26d4e4af499e45ff9900a1a6" ns2:_="" ns3:_="" ns4:_="">
    <xsd:import namespace="fe8ec966-31a4-420a-9e6d-4ca551678157"/>
    <xsd:import namespace="5a330aaf-887e-472d-bb03-62b8f131e112"/>
    <xsd:import namespace="10b18f71-ef0e-492e-a2b6-f152544396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ec966-31a4-420a-9e6d-4ca5516781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30aaf-887e-472d-bb03-62b8f131e112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18f71-ef0e-492e-a2b6-f15254439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8ec966-31a4-420a-9e6d-4ca551678157">
      <UserInfo>
        <DisplayName>Kathy Moncelsi</DisplayName>
        <AccountId>117</AccountId>
        <AccountType/>
      </UserInfo>
      <UserInfo>
        <DisplayName>Tricia Lee Rolle</DisplayName>
        <AccountId>4856</AccountId>
        <AccountType/>
      </UserInfo>
      <UserInfo>
        <DisplayName>Olga Mogilenko</DisplayName>
        <AccountId>5650</AccountId>
        <AccountType/>
      </UserInfo>
      <UserInfo>
        <DisplayName>Tony Schueth</DisplayName>
        <AccountId>24</AccountId>
        <AccountType/>
      </UserInfo>
      <UserInfo>
        <DisplayName>Vanessa Candelora</DisplayName>
        <AccountId>7525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86F34A-87D3-4D2B-86BC-6EC0DB061E28}">
  <ds:schemaRefs>
    <ds:schemaRef ds:uri="10b18f71-ef0e-492e-a2b6-f152544396d2"/>
    <ds:schemaRef ds:uri="5a330aaf-887e-472d-bb03-62b8f131e112"/>
    <ds:schemaRef ds:uri="fe8ec966-31a4-420a-9e6d-4ca5516781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C3541C-51DD-43E3-8C9A-56AC6823A20C}">
  <ds:schemaRefs>
    <ds:schemaRef ds:uri="fe8ec966-31a4-420a-9e6d-4ca551678157"/>
    <ds:schemaRef ds:uri="http://schemas.microsoft.com/office/infopath/2007/PartnerControls"/>
    <ds:schemaRef ds:uri="http://purl.org/dc/elements/1.1/"/>
    <ds:schemaRef ds:uri="10b18f71-ef0e-492e-a2b6-f152544396d2"/>
    <ds:schemaRef ds:uri="5a330aaf-887e-472d-bb03-62b8f131e11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351</Words>
  <Application>Microsoft Office PowerPoint</Application>
  <PresentationFormat>Widescreen</PresentationFormat>
  <Paragraphs>59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Century Gothic</vt:lpstr>
      <vt:lpstr>Prometo Medium</vt:lpstr>
      <vt:lpstr>1_Office Theme</vt:lpstr>
      <vt:lpstr>2_Office Theme</vt:lpstr>
      <vt:lpstr>Ravi Powerpoint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Merrick</dc:creator>
  <cp:lastModifiedBy>Eric Haas</cp:lastModifiedBy>
  <cp:revision>12</cp:revision>
  <dcterms:modified xsi:type="dcterms:W3CDTF">2021-02-25T00:01:58Z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0x0101009A3C188F95049B4DB197FF3EB0EA97E8</vt:lpwstr>
  </property>
</Properties>
</file>